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6" r:id="rId3"/>
    <p:sldId id="258" r:id="rId4"/>
    <p:sldId id="260" r:id="rId5"/>
    <p:sldId id="259" r:id="rId6"/>
    <p:sldId id="265" r:id="rId7"/>
    <p:sldId id="261" r:id="rId8"/>
    <p:sldId id="262" r:id="rId9"/>
    <p:sldId id="264" r:id="rId10"/>
    <p:sldId id="263" r:id="rId11"/>
    <p:sldId id="267" r:id="rId12"/>
    <p:sldId id="25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970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459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73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79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043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325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258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809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894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098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037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D474-97B5-4CAD-A6B1-BBA874A16147}" type="datetimeFigureOut">
              <a:rPr lang="ar-IQ" smtClean="0"/>
              <a:t>13/07/1440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50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DFA Minimization</a:t>
            </a:r>
            <a:endParaRPr lang="ar-IQ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04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Draw the equivalent DFA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17304"/>
            <a:ext cx="6525090" cy="348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64088" y="1916832"/>
            <a:ext cx="3635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يتم اختيار </a:t>
            </a:r>
            <a:r>
              <a:rPr lang="en-US" sz="2400" b="1" dirty="0"/>
              <a:t>B</a:t>
            </a:r>
            <a:r>
              <a:rPr lang="ar-IQ" sz="2400" b="1" dirty="0"/>
              <a:t> حالة بداية لان احد عناصرها </a:t>
            </a:r>
            <a:r>
              <a:rPr lang="en-US" sz="2400" b="1" dirty="0"/>
              <a:t>S0</a:t>
            </a:r>
            <a:r>
              <a:rPr lang="ar-IQ" sz="2400" b="1" dirty="0"/>
              <a:t> هو حالة البداية في الآلة الاصلية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2285256"/>
            <a:ext cx="38164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400" b="1" dirty="0"/>
              <a:t>يتم اختيار </a:t>
            </a:r>
            <a:r>
              <a:rPr lang="en-US" sz="2400" b="1" dirty="0"/>
              <a:t>A</a:t>
            </a:r>
            <a:r>
              <a:rPr lang="ar-IQ" sz="2400" b="1" dirty="0"/>
              <a:t> حالة نهاية لان احد عناصرها </a:t>
            </a:r>
            <a:r>
              <a:rPr lang="en-US" sz="2400" b="1" dirty="0"/>
              <a:t>S2</a:t>
            </a:r>
            <a:r>
              <a:rPr lang="ar-IQ" sz="2400" b="1" dirty="0"/>
              <a:t> و </a:t>
            </a:r>
            <a:r>
              <a:rPr lang="en-US" sz="2400" b="1" dirty="0"/>
              <a:t>S7</a:t>
            </a:r>
            <a:r>
              <a:rPr lang="ar-IQ" sz="2400" b="1" dirty="0"/>
              <a:t> هو حالة النهاية في الآلة الاصلية</a:t>
            </a:r>
          </a:p>
        </p:txBody>
      </p:sp>
    </p:spTree>
    <p:extLst>
      <p:ext uri="{BB962C8B-B14F-4D97-AF65-F5344CB8AC3E}">
        <p14:creationId xmlns:p14="http://schemas.microsoft.com/office/powerpoint/2010/main" val="3808854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460AB5-FC91-47A2-9DC7-F240F841B086}"/>
              </a:ext>
            </a:extLst>
          </p:cNvPr>
          <p:cNvSpPr/>
          <p:nvPr/>
        </p:nvSpPr>
        <p:spPr>
          <a:xfrm>
            <a:off x="415636" y="302439"/>
            <a:ext cx="8312727" cy="633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860" algn="l" rtl="0">
              <a:lnSpc>
                <a:spcPts val="1350"/>
              </a:lnSpc>
              <a:spcBef>
                <a:spcPts val="180"/>
              </a:spcBef>
              <a:spcAft>
                <a:spcPts val="180"/>
              </a:spcAft>
            </a:pPr>
            <a:r>
              <a:rPr lang="en-US" sz="3600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</a:p>
          <a:p>
            <a:pPr marR="22860" algn="l" rtl="0">
              <a:lnSpc>
                <a:spcPts val="1350"/>
              </a:lnSpc>
              <a:spcBef>
                <a:spcPts val="1200"/>
              </a:spcBef>
              <a:spcAft>
                <a:spcPts val="180"/>
              </a:spcAft>
            </a:pPr>
            <a:r>
              <a:rPr lang="en-US" dirty="0" err="1"/>
              <a:t>Myphill-Nerode</a:t>
            </a:r>
            <a:r>
              <a:rPr lang="en-US" dirty="0"/>
              <a:t> Theorem</a:t>
            </a:r>
          </a:p>
          <a:p>
            <a:pPr marR="22860" algn="l" rtl="0">
              <a:lnSpc>
                <a:spcPts val="1350"/>
              </a:lnSpc>
              <a:spcBef>
                <a:spcPts val="180"/>
              </a:spcBef>
              <a:spcAft>
                <a:spcPts val="180"/>
              </a:spcAft>
            </a:pPr>
            <a:endParaRPr lang="en-US" sz="3600" dirty="0">
              <a:solidFill>
                <a:srgbClr val="FF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" algn="l" rtl="0">
              <a:lnSpc>
                <a:spcPts val="1350"/>
              </a:lnSpc>
              <a:spcBef>
                <a:spcPts val="180"/>
              </a:spcBef>
              <a:spcAft>
                <a:spcPts val="180"/>
              </a:spcAft>
            </a:pPr>
            <a:endParaRPr lang="en-US" sz="3600" dirty="0">
              <a:solidFill>
                <a:srgbClr val="FF0000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860" algn="l" rtl="0">
              <a:lnSpc>
                <a:spcPts val="1350"/>
              </a:lnSpc>
              <a:spcBef>
                <a:spcPts val="180"/>
              </a:spcBef>
              <a:spcAft>
                <a:spcPts val="180"/>
              </a:spcAft>
            </a:pP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" marR="22860" algn="just" rtl="0">
              <a:lnSpc>
                <a:spcPct val="200000"/>
              </a:lnSpc>
              <a:spcBef>
                <a:spcPts val="600"/>
              </a:spcBef>
              <a:spcAft>
                <a:spcPts val="54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− DFA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" marR="22860" algn="just" rtl="0">
              <a:lnSpc>
                <a:spcPct val="200000"/>
              </a:lnSpc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− Minimized DFA</a:t>
            </a:r>
          </a:p>
          <a:p>
            <a:pPr marL="22860" marR="22860" algn="just" rtl="0">
              <a:lnSpc>
                <a:spcPct val="200000"/>
              </a:lnSpc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1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− Draw a table for all pairs of states (Q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not necessarily connected directly</a:t>
            </a:r>
          </a:p>
          <a:p>
            <a:pPr marL="796925" marR="22860" indent="-774700" algn="just" rtl="0">
              <a:lnSpc>
                <a:spcPct val="200000"/>
              </a:lnSpc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2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Mark all state pair (Q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in the DFA where Q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∈ F and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∉ F .[Here F is the set of final  states]</a:t>
            </a:r>
          </a:p>
          <a:p>
            <a:pPr marL="22860" marR="22860" algn="just" rtl="0">
              <a:lnSpc>
                <a:spcPct val="200000"/>
              </a:lnSpc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3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− Repeat this step until we cannot mark anymore states −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113" marR="22860" indent="-877491" algn="just" rtl="0">
              <a:lnSpc>
                <a:spcPct val="200000"/>
              </a:lnSpc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If there is an unmarked pair (Q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mark it if the pair {δ (Q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A), δ (Q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A)} is marked for some input alphabet.</a:t>
            </a:r>
          </a:p>
          <a:p>
            <a:pPr marL="900113" marR="22860" indent="-877491" algn="just" rtl="0">
              <a:lnSpc>
                <a:spcPct val="200000"/>
              </a:lnSpc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4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− Combine all the unmarked pair (Q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and make them a single state in the  reduced DFA.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18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B0F240-28BA-4F9F-905D-B81F4F4E3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6" y="3221766"/>
            <a:ext cx="5487166" cy="2464938"/>
          </a:xfrm>
          <a:prstGeom prst="rect">
            <a:avLst/>
          </a:prstGeom>
        </p:spPr>
      </p:pic>
      <p:pic>
        <p:nvPicPr>
          <p:cNvPr id="8" name="Picture 2" descr="Related image">
            <a:extLst>
              <a:ext uri="{FF2B5EF4-FFF2-40B4-BE49-F238E27FC236}">
                <a16:creationId xmlns:a16="http://schemas.microsoft.com/office/drawing/2014/main" id="{042FE57E-981E-47E7-AB95-3563CE289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096" y="4347188"/>
            <a:ext cx="215531" cy="21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lated image">
            <a:extLst>
              <a:ext uri="{FF2B5EF4-FFF2-40B4-BE49-F238E27FC236}">
                <a16:creationId xmlns:a16="http://schemas.microsoft.com/office/drawing/2014/main" id="{415B50D7-617D-4A37-8A5D-6BDBADF8B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33" y="4368223"/>
            <a:ext cx="215531" cy="21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lated image">
            <a:extLst>
              <a:ext uri="{FF2B5EF4-FFF2-40B4-BE49-F238E27FC236}">
                <a16:creationId xmlns:a16="http://schemas.microsoft.com/office/drawing/2014/main" id="{876F3685-A23A-4801-8732-70B05130B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095" y="4663785"/>
            <a:ext cx="215531" cy="21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lated image">
            <a:extLst>
              <a:ext uri="{FF2B5EF4-FFF2-40B4-BE49-F238E27FC236}">
                <a16:creationId xmlns:a16="http://schemas.microsoft.com/office/drawing/2014/main" id="{282B4B94-C723-4C09-97D8-ECD8185DA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33" y="4676988"/>
            <a:ext cx="215531" cy="21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lated image">
            <a:extLst>
              <a:ext uri="{FF2B5EF4-FFF2-40B4-BE49-F238E27FC236}">
                <a16:creationId xmlns:a16="http://schemas.microsoft.com/office/drawing/2014/main" id="{DF8FB6B7-2962-43B1-BA74-F7F80250B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095" y="5016946"/>
            <a:ext cx="215531" cy="21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lated image">
            <a:extLst>
              <a:ext uri="{FF2B5EF4-FFF2-40B4-BE49-F238E27FC236}">
                <a16:creationId xmlns:a16="http://schemas.microsoft.com/office/drawing/2014/main" id="{42CD7CB9-77ED-4366-8573-968BCEDDB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33" y="5016946"/>
            <a:ext cx="215531" cy="21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lated image">
            <a:extLst>
              <a:ext uri="{FF2B5EF4-FFF2-40B4-BE49-F238E27FC236}">
                <a16:creationId xmlns:a16="http://schemas.microsoft.com/office/drawing/2014/main" id="{F0946340-293D-41E2-986C-361AAD776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382" y="5349586"/>
            <a:ext cx="215531" cy="21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elated image">
            <a:extLst>
              <a:ext uri="{FF2B5EF4-FFF2-40B4-BE49-F238E27FC236}">
                <a16:creationId xmlns:a16="http://schemas.microsoft.com/office/drawing/2014/main" id="{A523357D-B198-4DB8-B405-756F58455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715" y="5349585"/>
            <a:ext cx="215531" cy="21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lated image">
            <a:extLst>
              <a:ext uri="{FF2B5EF4-FFF2-40B4-BE49-F238E27FC236}">
                <a16:creationId xmlns:a16="http://schemas.microsoft.com/office/drawing/2014/main" id="{8498E312-291A-4FC6-99B6-71CDF8EE7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203" y="5328151"/>
            <a:ext cx="215531" cy="21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Related image">
            <a:extLst>
              <a:ext uri="{FF2B5EF4-FFF2-40B4-BE49-F238E27FC236}">
                <a16:creationId xmlns:a16="http://schemas.microsoft.com/office/drawing/2014/main" id="{004F78D6-3E4A-46F9-A6F1-4425E661D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840" y="5284635"/>
            <a:ext cx="241424" cy="32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Related image">
            <a:extLst>
              <a:ext uri="{FF2B5EF4-FFF2-40B4-BE49-F238E27FC236}">
                <a16:creationId xmlns:a16="http://schemas.microsoft.com/office/drawing/2014/main" id="{948B7452-7E00-4927-A765-D9DD9BA6F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500" y="5271758"/>
            <a:ext cx="241424" cy="32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D4DF6D9C-8CC0-49F8-9A95-0516694FC91C}"/>
              </a:ext>
            </a:extLst>
          </p:cNvPr>
          <p:cNvGrpSpPr/>
          <p:nvPr/>
        </p:nvGrpSpPr>
        <p:grpSpPr>
          <a:xfrm>
            <a:off x="5611472" y="1236627"/>
            <a:ext cx="3164681" cy="1821656"/>
            <a:chOff x="7481962" y="505835"/>
            <a:chExt cx="4219575" cy="2428875"/>
          </a:xfrm>
        </p:grpSpPr>
        <p:pic>
          <p:nvPicPr>
            <p:cNvPr id="20" name="Picture 2" descr="DFA Minimizing using Myphill-Nerode Theorem">
              <a:extLst>
                <a:ext uri="{FF2B5EF4-FFF2-40B4-BE49-F238E27FC236}">
                  <a16:creationId xmlns:a16="http://schemas.microsoft.com/office/drawing/2014/main" id="{E16F569A-00E2-4EA6-8086-2D8B9790DE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1962" y="505835"/>
              <a:ext cx="4219575" cy="2428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03384D2-14BD-497F-9E3B-E945F22AD559}"/>
                </a:ext>
              </a:extLst>
            </p:cNvPr>
            <p:cNvSpPr txBox="1"/>
            <p:nvPr/>
          </p:nvSpPr>
          <p:spPr>
            <a:xfrm>
              <a:off x="9304374" y="2152075"/>
              <a:ext cx="287375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c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3522A7-5AB0-465B-B826-A8162C7FD8E2}"/>
                </a:ext>
              </a:extLst>
            </p:cNvPr>
            <p:cNvSpPr txBox="1"/>
            <p:nvPr/>
          </p:nvSpPr>
          <p:spPr>
            <a:xfrm>
              <a:off x="9299762" y="955971"/>
              <a:ext cx="287375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d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5E3D759-B176-4FB5-8AF6-8741A9847F43}"/>
              </a:ext>
            </a:extLst>
          </p:cNvPr>
          <p:cNvSpPr txBox="1"/>
          <p:nvPr/>
        </p:nvSpPr>
        <p:spPr>
          <a:xfrm>
            <a:off x="788275" y="1629760"/>
            <a:ext cx="30359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(B, c) , (d, c),  (e, c), (e, d)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D00B0BA-A9AD-47DF-BF71-706B7DF0E4C2}"/>
              </a:ext>
            </a:extLst>
          </p:cNvPr>
          <p:cNvSpPr/>
          <p:nvPr/>
        </p:nvSpPr>
        <p:spPr>
          <a:xfrm>
            <a:off x="6655691" y="2333909"/>
            <a:ext cx="2120462" cy="551793"/>
          </a:xfrm>
          <a:prstGeom prst="ellipse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0967A43-7B18-4F26-9A14-A378E607F84D}"/>
              </a:ext>
            </a:extLst>
          </p:cNvPr>
          <p:cNvSpPr/>
          <p:nvPr/>
        </p:nvSpPr>
        <p:spPr>
          <a:xfrm rot="5400000">
            <a:off x="6181638" y="1984543"/>
            <a:ext cx="1821656" cy="551793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02F2C56-465D-4345-8110-6BD581B3CC13}"/>
              </a:ext>
            </a:extLst>
          </p:cNvPr>
          <p:cNvSpPr/>
          <p:nvPr/>
        </p:nvSpPr>
        <p:spPr>
          <a:xfrm rot="5400000">
            <a:off x="5121763" y="1911800"/>
            <a:ext cx="1821656" cy="55179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95FD4EF-BC40-49D6-9F23-ACDE84637BFC}"/>
              </a:ext>
            </a:extLst>
          </p:cNvPr>
          <p:cNvSpPr/>
          <p:nvPr/>
        </p:nvSpPr>
        <p:spPr>
          <a:xfrm rot="2118802">
            <a:off x="6489849" y="1894119"/>
            <a:ext cx="2446427" cy="551793"/>
          </a:xfrm>
          <a:prstGeom prst="ellipse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13D641C-4EC8-4895-8675-3EE3BD64AE40}"/>
              </a:ext>
            </a:extLst>
          </p:cNvPr>
          <p:cNvGrpSpPr/>
          <p:nvPr/>
        </p:nvGrpSpPr>
        <p:grpSpPr>
          <a:xfrm>
            <a:off x="5756694" y="3715399"/>
            <a:ext cx="2974910" cy="1821656"/>
            <a:chOff x="1587039" y="1427017"/>
            <a:chExt cx="6480636" cy="2817668"/>
          </a:xfrm>
        </p:grpSpPr>
        <p:pic>
          <p:nvPicPr>
            <p:cNvPr id="30" name="Picture 2" descr="Reduced DFA">
              <a:extLst>
                <a:ext uri="{FF2B5EF4-FFF2-40B4-BE49-F238E27FC236}">
                  <a16:creationId xmlns:a16="http://schemas.microsoft.com/office/drawing/2014/main" id="{2E91E365-81A9-4482-9C08-ABF5466BB6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7039" y="1427017"/>
              <a:ext cx="6480636" cy="2817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2D641E-1A72-4FC0-92A7-B107E9D7EA2C}"/>
                </a:ext>
              </a:extLst>
            </p:cNvPr>
            <p:cNvSpPr txBox="1"/>
            <p:nvPr/>
          </p:nvSpPr>
          <p:spPr>
            <a:xfrm>
              <a:off x="3338944" y="2369126"/>
              <a:ext cx="845127" cy="49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b)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4F42989-A059-4669-9E09-905708CD10F5}"/>
                </a:ext>
              </a:extLst>
            </p:cNvPr>
            <p:cNvSpPr txBox="1"/>
            <p:nvPr/>
          </p:nvSpPr>
          <p:spPr>
            <a:xfrm>
              <a:off x="5527962" y="3519053"/>
              <a:ext cx="263237" cy="571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407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gatevidyalay.com/wp-content/uploads/2018/08/DFA-Minimization-Problem-01.png">
            <a:extLst>
              <a:ext uri="{FF2B5EF4-FFF2-40B4-BE49-F238E27FC236}">
                <a16:creationId xmlns:a16="http://schemas.microsoft.com/office/drawing/2014/main" id="{EF620DA3-FA59-45AA-B1C4-DA2FA31C60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66900"/>
            <a:ext cx="36576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0414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gatevidyalay.com/wp-content/uploads/2018/08/DFA-Minimization-Problem-02.png">
            <a:extLst>
              <a:ext uri="{FF2B5EF4-FFF2-40B4-BE49-F238E27FC236}">
                <a16:creationId xmlns:a16="http://schemas.microsoft.com/office/drawing/2014/main" id="{74E9B6E8-FA82-496F-B32B-62C09BE074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310" y="2247900"/>
            <a:ext cx="494538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6693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gatevidyalay.com/wp-content/uploads/2018/08/DFA-Minimization-Problem-03.png">
            <a:extLst>
              <a:ext uri="{FF2B5EF4-FFF2-40B4-BE49-F238E27FC236}">
                <a16:creationId xmlns:a16="http://schemas.microsoft.com/office/drawing/2014/main" id="{F89D1893-75E8-4847-A5B1-16A93BFA9C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670" y="2087880"/>
            <a:ext cx="4518660" cy="2682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170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gatevidyalay.com/wp-content/uploads/2018/08/DFA-Minimization-Problem-04.png">
            <a:extLst>
              <a:ext uri="{FF2B5EF4-FFF2-40B4-BE49-F238E27FC236}">
                <a16:creationId xmlns:a16="http://schemas.microsoft.com/office/drawing/2014/main" id="{4D947757-621C-4B9D-9314-CB51C6C58D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090" y="1729740"/>
            <a:ext cx="4655820" cy="3398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60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0D6E65-642B-4B24-B0EF-DC4797A90BBF}"/>
              </a:ext>
            </a:extLst>
          </p:cNvPr>
          <p:cNvSpPr/>
          <p:nvPr/>
        </p:nvSpPr>
        <p:spPr>
          <a:xfrm>
            <a:off x="179512" y="332656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b="1" dirty="0">
                <a:solidFill>
                  <a:srgbClr val="333333"/>
                </a:solidFill>
                <a:latin typeface="q_serif"/>
              </a:rPr>
              <a:t>Why minimization is important?</a:t>
            </a:r>
          </a:p>
          <a:p>
            <a:pPr algn="l" rtl="0"/>
            <a:endParaRPr lang="en-US" sz="3600" dirty="0">
              <a:solidFill>
                <a:srgbClr val="333333"/>
              </a:solidFill>
              <a:latin typeface="q_serif"/>
            </a:endParaRPr>
          </a:p>
          <a:p>
            <a:pPr algn="just" rtl="0"/>
            <a:r>
              <a:rPr lang="en-US" sz="2400" dirty="0">
                <a:solidFill>
                  <a:srgbClr val="333333"/>
                </a:solidFill>
                <a:latin typeface="q_serif"/>
              </a:rPr>
              <a:t>Minimization of a DFA ensures that the resulting DFA (after minimization) has the least possible states. The advantages of having a minimal DFA are:</a:t>
            </a:r>
          </a:p>
          <a:p>
            <a:pPr algn="l" rtl="0">
              <a:buFont typeface="+mj-lt"/>
              <a:buAutoNum type="arabicPeriod"/>
            </a:pPr>
            <a:r>
              <a:rPr lang="en-US" sz="2400" b="1" dirty="0">
                <a:solidFill>
                  <a:srgbClr val="333333"/>
                </a:solidFill>
                <a:latin typeface="q_serif"/>
              </a:rPr>
              <a:t>Faster Execution:</a:t>
            </a:r>
            <a:r>
              <a:rPr lang="en-US" sz="2400" dirty="0">
                <a:solidFill>
                  <a:srgbClr val="333333"/>
                </a:solidFill>
                <a:latin typeface="q_serif"/>
              </a:rPr>
              <a:t> The more the number of states the more time the DFA will take to process a string, hence minimization ensures faster execution.</a:t>
            </a:r>
          </a:p>
          <a:p>
            <a:pPr algn="l" rtl="0">
              <a:buFont typeface="+mj-lt"/>
              <a:buAutoNum type="arabicPeriod"/>
            </a:pPr>
            <a:endParaRPr lang="en-US" sz="2400" dirty="0">
              <a:solidFill>
                <a:srgbClr val="333333"/>
              </a:solidFill>
              <a:latin typeface="q_serif"/>
            </a:endParaRPr>
          </a:p>
          <a:p>
            <a:pPr algn="l" rtl="0">
              <a:buFont typeface="+mj-lt"/>
              <a:buAutoNum type="arabicPeriod"/>
            </a:pPr>
            <a:r>
              <a:rPr lang="en-US" sz="2400" b="1" dirty="0">
                <a:solidFill>
                  <a:srgbClr val="333333"/>
                </a:solidFill>
                <a:latin typeface="q_serif"/>
              </a:rPr>
              <a:t>Low Cost: </a:t>
            </a:r>
            <a:r>
              <a:rPr lang="en-US" sz="2400" dirty="0">
                <a:solidFill>
                  <a:srgbClr val="333333"/>
                </a:solidFill>
                <a:latin typeface="q_serif"/>
              </a:rPr>
              <a:t>Cost is always a factor when it comes to designing anything and in the case of DFA; the more the number of states the more the cost.</a:t>
            </a:r>
          </a:p>
          <a:p>
            <a:pPr algn="l" rtl="0">
              <a:buFont typeface="+mj-lt"/>
              <a:buAutoNum type="arabicPeriod"/>
            </a:pPr>
            <a:endParaRPr lang="en-US" sz="2400" dirty="0">
              <a:solidFill>
                <a:srgbClr val="333333"/>
              </a:solidFill>
              <a:latin typeface="q_serif"/>
            </a:endParaRPr>
          </a:p>
          <a:p>
            <a:pPr algn="l" rtl="0">
              <a:buFont typeface="+mj-lt"/>
              <a:buAutoNum type="arabicPeriod"/>
            </a:pPr>
            <a:r>
              <a:rPr lang="en-US" sz="2400" b="1" dirty="0">
                <a:solidFill>
                  <a:srgbClr val="333333"/>
                </a:solidFill>
                <a:latin typeface="q_serif"/>
              </a:rPr>
              <a:t>Less Complexity: </a:t>
            </a:r>
            <a:r>
              <a:rPr lang="en-US" sz="2400" dirty="0">
                <a:solidFill>
                  <a:srgbClr val="333333"/>
                </a:solidFill>
                <a:latin typeface="q_serif"/>
              </a:rPr>
              <a:t>Having more number of states will always lead to a complex DFA. Hence minimization ensures that the DFA is less complex.</a:t>
            </a:r>
            <a:endParaRPr lang="en-US" sz="2400" b="0" i="0" dirty="0">
              <a:solidFill>
                <a:srgbClr val="333333"/>
              </a:solidFill>
              <a:effectLst/>
              <a:latin typeface="q_serif"/>
            </a:endParaRPr>
          </a:p>
        </p:txBody>
      </p:sp>
    </p:spTree>
    <p:extLst>
      <p:ext uri="{BB962C8B-B14F-4D97-AF65-F5344CB8AC3E}">
        <p14:creationId xmlns:p14="http://schemas.microsoft.com/office/powerpoint/2010/main" val="124489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DFA Minimization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Recall that a DFA </a:t>
            </a:r>
            <a:r>
              <a:rPr lang="en-US" i="1" dirty="0"/>
              <a:t>M</a:t>
            </a:r>
            <a:r>
              <a:rPr lang="en-US" dirty="0"/>
              <a:t>=(</a:t>
            </a:r>
            <a:r>
              <a:rPr lang="en-US" i="1" dirty="0"/>
              <a:t>Q</a:t>
            </a:r>
            <a:r>
              <a:rPr lang="en-US" dirty="0"/>
              <a:t>, Σ, δ, </a:t>
            </a:r>
            <a:r>
              <a:rPr lang="en-US" i="1" dirty="0"/>
              <a:t>q</a:t>
            </a:r>
            <a:r>
              <a:rPr lang="en-US" i="1" baseline="-25000" dirty="0"/>
              <a:t>0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algn="l" rtl="0"/>
            <a:r>
              <a:rPr lang="en-US" dirty="0"/>
              <a:t>Two states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b="1" i="1" dirty="0">
                <a:solidFill>
                  <a:srgbClr val="FF0000"/>
                </a:solidFill>
              </a:rPr>
              <a:t>q</a:t>
            </a:r>
            <a:r>
              <a:rPr lang="en-US" dirty="0"/>
              <a:t> are distinct if</a:t>
            </a:r>
          </a:p>
          <a:p>
            <a:pPr lvl="1" algn="l" rtl="0"/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/>
              <a:t> in </a:t>
            </a:r>
            <a:r>
              <a:rPr lang="en-US" b="1" dirty="0">
                <a:solidFill>
                  <a:srgbClr val="0070C0"/>
                </a:solidFill>
              </a:rPr>
              <a:t>F</a:t>
            </a:r>
            <a:r>
              <a:rPr lang="en-US" dirty="0"/>
              <a:t> and </a:t>
            </a:r>
            <a:r>
              <a:rPr lang="en-US" b="1" i="1" dirty="0">
                <a:solidFill>
                  <a:srgbClr val="FF0000"/>
                </a:solidFill>
              </a:rPr>
              <a:t>q</a:t>
            </a:r>
            <a:r>
              <a:rPr lang="en-US" dirty="0"/>
              <a:t> not in </a:t>
            </a:r>
            <a:r>
              <a:rPr lang="en-US" b="1" dirty="0">
                <a:solidFill>
                  <a:srgbClr val="0070C0"/>
                </a:solidFill>
              </a:rPr>
              <a:t>F</a:t>
            </a:r>
            <a:r>
              <a:rPr lang="en-US" dirty="0"/>
              <a:t> or vice versa, or</a:t>
            </a:r>
          </a:p>
          <a:p>
            <a:pPr lvl="1" algn="l" rtl="0"/>
            <a:r>
              <a:rPr lang="en-US" dirty="0"/>
              <a:t>for some </a:t>
            </a:r>
            <a:r>
              <a:rPr lang="el-GR" dirty="0">
                <a:solidFill>
                  <a:srgbClr val="FF0000"/>
                </a:solidFill>
                <a:cs typeface="Arial" pitchFamily="34" charset="0"/>
              </a:rPr>
              <a:t>α</a:t>
            </a:r>
            <a:r>
              <a:rPr lang="en-US" dirty="0">
                <a:cs typeface="Arial" pitchFamily="34" charset="0"/>
              </a:rPr>
              <a:t> in </a:t>
            </a:r>
            <a:r>
              <a:rPr lang="en-US" dirty="0"/>
              <a:t>Σ, δ(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/>
              <a:t>, </a:t>
            </a:r>
            <a:r>
              <a:rPr lang="el-GR" dirty="0">
                <a:cs typeface="Arial" pitchFamily="34" charset="0"/>
              </a:rPr>
              <a:t>α</a:t>
            </a:r>
            <a:r>
              <a:rPr lang="en-US" dirty="0">
                <a:cs typeface="Arial" pitchFamily="34" charset="0"/>
              </a:rPr>
              <a:t>) and </a:t>
            </a:r>
            <a:r>
              <a:rPr lang="en-US" dirty="0"/>
              <a:t>δ(</a:t>
            </a:r>
            <a:r>
              <a:rPr lang="en-US" b="1" i="1" dirty="0">
                <a:solidFill>
                  <a:srgbClr val="FF0000"/>
                </a:solidFill>
              </a:rPr>
              <a:t>q</a:t>
            </a:r>
            <a:r>
              <a:rPr lang="en-US" dirty="0"/>
              <a:t>, </a:t>
            </a:r>
            <a:r>
              <a:rPr lang="el-GR" dirty="0">
                <a:cs typeface="Arial" pitchFamily="34" charset="0"/>
              </a:rPr>
              <a:t>α</a:t>
            </a:r>
            <a:r>
              <a:rPr lang="en-US" dirty="0">
                <a:cs typeface="Arial" pitchFamily="34" charset="0"/>
              </a:rPr>
              <a:t>) are distinct</a:t>
            </a:r>
          </a:p>
          <a:p>
            <a:pPr algn="l" rtl="0"/>
            <a:endParaRPr lang="el-GR" dirty="0">
              <a:cs typeface="Arial" pitchFamily="34" charset="0"/>
            </a:endParaRPr>
          </a:p>
          <a:p>
            <a:pPr algn="l" rtl="0"/>
            <a:r>
              <a:rPr lang="en-US" dirty="0"/>
              <a:t>Using this inductive definition, we can calculate which states are distinct</a:t>
            </a:r>
          </a:p>
        </p:txBody>
      </p:sp>
    </p:spTree>
    <p:extLst>
      <p:ext uri="{BB962C8B-B14F-4D97-AF65-F5344CB8AC3E}">
        <p14:creationId xmlns:p14="http://schemas.microsoft.com/office/powerpoint/2010/main" val="21210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80" y="1175395"/>
            <a:ext cx="6710180" cy="4053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260648"/>
            <a:ext cx="30243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>
                <a:solidFill>
                  <a:srgbClr val="0070C0"/>
                </a:solidFill>
              </a:rPr>
              <a:t>Example</a:t>
            </a:r>
            <a:endParaRPr lang="ar-IQ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pPr marL="514350" indent="-514350" algn="l" rtl="0">
              <a:buAutoNum type="arabicPeriod"/>
            </a:pPr>
            <a:r>
              <a:rPr lang="en-US" dirty="0"/>
              <a:t>Split the state set into distinguishable  groups.</a:t>
            </a:r>
          </a:p>
          <a:p>
            <a:pPr marL="0" indent="0" algn="l" rtl="0">
              <a:buNone/>
            </a:pPr>
            <a:r>
              <a:rPr lang="en-US" dirty="0"/>
              <a:t>      </a:t>
            </a:r>
            <a:r>
              <a:rPr lang="en-US" b="1" dirty="0">
                <a:solidFill>
                  <a:srgbClr val="FF0000"/>
                </a:solidFill>
              </a:rPr>
              <a:t>non final (</a:t>
            </a:r>
            <a:r>
              <a:rPr lang="en-US" b="1" dirty="0">
                <a:solidFill>
                  <a:srgbClr val="0070C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dirty="0"/>
              <a:t>states   and </a:t>
            </a:r>
            <a:r>
              <a:rPr lang="en-US" dirty="0">
                <a:solidFill>
                  <a:srgbClr val="FF0000"/>
                </a:solidFill>
              </a:rPr>
              <a:t>final states (</a:t>
            </a:r>
            <a:r>
              <a:rPr lang="en-US" b="1" dirty="0">
                <a:solidFill>
                  <a:srgbClr val="0070C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 </a:t>
            </a:r>
            <a:endParaRPr lang="ar-IQ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3484165"/>
            <a:ext cx="698477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/>
              <a:t>A = { S2, S7}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B = ( S0, S1, S3, S4, S5, S6}</a:t>
            </a:r>
            <a:endParaRPr lang="ar-IQ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013176"/>
            <a:ext cx="76328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تقسم الحالات اعتمادا على ان كانت حالات نهاية ام لا</a:t>
            </a:r>
          </a:p>
        </p:txBody>
      </p:sp>
    </p:spTree>
    <p:extLst>
      <p:ext uri="{BB962C8B-B14F-4D97-AF65-F5344CB8AC3E}">
        <p14:creationId xmlns:p14="http://schemas.microsoft.com/office/powerpoint/2010/main" val="428180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/>
              <a:t>تقسم كل مجموعة الى مجاميع اصغر اعتمادا على دالة الانتقال. </a:t>
            </a:r>
          </a:p>
          <a:p>
            <a:r>
              <a:rPr lang="ar-IQ" dirty="0"/>
              <a:t>اذا كانت دالة الانتقال تؤدي الى الانتقال من حالة الى حالة في المجموعة لكل عناصر المجموعة فليس هناك حالات مميزة و بالتالي لا تقسم المجموعة الى مجموعتين.</a:t>
            </a:r>
          </a:p>
          <a:p>
            <a:r>
              <a:rPr lang="ar-IQ" dirty="0"/>
              <a:t>اما اذا ادت دالة الانتقال من حالة في مجموعة الى حالة في مجموعة اخرى ،هنا ان الحالات التي تنتقل الى حالات في مجموعة اخرى تكون مختلفة عن الحالات الباقية و بالتالي تقسم المجموعة الى مجموعة تحتوي الحالات التي تنتقل الى نفس المجموعة و مجموعة اخرى تحتوي الحالات التي انتقلت الى حالات في مجموعة اخرى</a:t>
            </a:r>
          </a:p>
        </p:txBody>
      </p:sp>
    </p:spTree>
    <p:extLst>
      <p:ext uri="{BB962C8B-B14F-4D97-AF65-F5344CB8AC3E}">
        <p14:creationId xmlns:p14="http://schemas.microsoft.com/office/powerpoint/2010/main" val="58594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2. Check the states in each group:  each state transforms to next state  in the same group  or not under the effect of the input symbols.</a:t>
            </a:r>
          </a:p>
          <a:p>
            <a:pPr marL="0" indent="0" algn="l" rtl="0">
              <a:buNone/>
            </a:pPr>
            <a:r>
              <a:rPr lang="en-US" dirty="0"/>
              <a:t>Starting with group B.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00680"/>
            <a:ext cx="7814376" cy="183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139952" y="4941168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/>
              <a:t>A</a:t>
            </a:r>
            <a:endParaRPr lang="ar-IQ" sz="3600" dirty="0"/>
          </a:p>
        </p:txBody>
      </p:sp>
      <p:sp>
        <p:nvSpPr>
          <p:cNvPr id="8" name="Oval 7"/>
          <p:cNvSpPr/>
          <p:nvPr/>
        </p:nvSpPr>
        <p:spPr>
          <a:xfrm>
            <a:off x="7452320" y="4941168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/>
              <a:t>A</a:t>
            </a:r>
            <a:endParaRPr lang="ar-IQ" sz="3600" dirty="0"/>
          </a:p>
        </p:txBody>
      </p:sp>
      <p:sp>
        <p:nvSpPr>
          <p:cNvPr id="6" name="Rectangle 5"/>
          <p:cNvSpPr/>
          <p:nvPr/>
        </p:nvSpPr>
        <p:spPr>
          <a:xfrm>
            <a:off x="827584" y="6084004"/>
            <a:ext cx="767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/>
              <a:t>A = { S2, S7}       B = { S0, S3, S4, S5}     C = {S1, S6}</a:t>
            </a:r>
            <a:endParaRPr lang="ar-IQ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32656"/>
            <a:ext cx="74543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/>
              <a:t>هنا </a:t>
            </a:r>
            <a:r>
              <a:rPr lang="en-US" sz="2400" dirty="0"/>
              <a:t>S1</a:t>
            </a:r>
            <a:r>
              <a:rPr lang="ar-IQ" sz="2400" dirty="0"/>
              <a:t> و </a:t>
            </a:r>
            <a:r>
              <a:rPr lang="en-US" sz="2400" dirty="0"/>
              <a:t>S2</a:t>
            </a:r>
            <a:r>
              <a:rPr lang="ar-IQ" sz="2400" dirty="0"/>
              <a:t> انتقلت الى عناصر في مجموعة </a:t>
            </a:r>
            <a:r>
              <a:rPr lang="en-US" sz="2400" dirty="0"/>
              <a:t>A</a:t>
            </a:r>
            <a:r>
              <a:rPr lang="ar-IQ" sz="2400" dirty="0"/>
              <a:t> وبالتالي اصبحت مختلفة عن بقية الحالات لذا قسمت مجموعتها الى مجموعتين </a:t>
            </a:r>
            <a:r>
              <a:rPr lang="en-US" sz="2400" dirty="0"/>
              <a:t>B</a:t>
            </a:r>
            <a:r>
              <a:rPr lang="ar-IQ" sz="2400" dirty="0"/>
              <a:t> و </a:t>
            </a:r>
            <a:r>
              <a:rPr lang="en-US" sz="2400" dirty="0"/>
              <a:t>C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058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Repeat step 2 until all states become distinguishable </a:t>
            </a:r>
          </a:p>
          <a:p>
            <a:pPr algn="l" rtl="0"/>
            <a:r>
              <a:rPr lang="en-US" dirty="0"/>
              <a:t>See group B</a:t>
            </a: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6912767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660232" y="4365105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/>
              <a:t>C</a:t>
            </a:r>
            <a:endParaRPr lang="ar-IQ" sz="3600" dirty="0"/>
          </a:p>
        </p:txBody>
      </p:sp>
      <p:sp>
        <p:nvSpPr>
          <p:cNvPr id="6" name="Oval 5"/>
          <p:cNvSpPr/>
          <p:nvPr/>
        </p:nvSpPr>
        <p:spPr>
          <a:xfrm>
            <a:off x="5868144" y="4365105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/>
              <a:t>C</a:t>
            </a:r>
            <a:endParaRPr lang="ar-IQ" sz="3600" dirty="0"/>
          </a:p>
        </p:txBody>
      </p:sp>
      <p:sp>
        <p:nvSpPr>
          <p:cNvPr id="7" name="Oval 6"/>
          <p:cNvSpPr/>
          <p:nvPr/>
        </p:nvSpPr>
        <p:spPr>
          <a:xfrm>
            <a:off x="4139952" y="4365105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/>
              <a:t>C</a:t>
            </a:r>
            <a:endParaRPr lang="ar-IQ" sz="3600" dirty="0"/>
          </a:p>
        </p:txBody>
      </p:sp>
      <p:sp>
        <p:nvSpPr>
          <p:cNvPr id="8" name="Rectangle 7"/>
          <p:cNvSpPr/>
          <p:nvPr/>
        </p:nvSpPr>
        <p:spPr>
          <a:xfrm>
            <a:off x="430032" y="5805264"/>
            <a:ext cx="7670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/>
              <a:t>A = { S2, S7}       B = { S0, S4, S5}     C = {S1, S6}</a:t>
            </a:r>
          </a:p>
          <a:p>
            <a:pPr algn="l" rtl="0"/>
            <a:r>
              <a:rPr lang="en-US" sz="2800" dirty="0"/>
              <a:t>D = {S3}</a:t>
            </a:r>
            <a:endParaRPr lang="ar-IQ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332656"/>
            <a:ext cx="74543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/>
              <a:t>هنا </a:t>
            </a:r>
            <a:r>
              <a:rPr lang="en-US" sz="2400" dirty="0"/>
              <a:t>S0,S4,S5</a:t>
            </a:r>
            <a:r>
              <a:rPr lang="ar-IQ" sz="2400" dirty="0"/>
              <a:t> انتقلت الى عناصر في مجموعة </a:t>
            </a:r>
            <a:r>
              <a:rPr lang="en-US" sz="2400" dirty="0"/>
              <a:t>C</a:t>
            </a:r>
            <a:r>
              <a:rPr lang="ar-IQ" sz="2400" dirty="0"/>
              <a:t> وبالتالي اصبحت مختلفة عن بقية الحالات لذا قسمت مجموعتها الى مجموعتين </a:t>
            </a:r>
            <a:r>
              <a:rPr lang="en-US" sz="2400" dirty="0"/>
              <a:t>B</a:t>
            </a:r>
            <a:r>
              <a:rPr lang="ar-IQ" sz="2400" dirty="0"/>
              <a:t> و </a:t>
            </a:r>
            <a:r>
              <a:rPr lang="en-US" sz="2400" dirty="0"/>
              <a:t>D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39637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032" y="1556792"/>
            <a:ext cx="8256768" cy="4569371"/>
          </a:xfrm>
        </p:spPr>
        <p:txBody>
          <a:bodyPr/>
          <a:lstStyle/>
          <a:p>
            <a:pPr algn="l" rtl="0"/>
            <a:r>
              <a:rPr lang="en-US" dirty="0"/>
              <a:t>Repeat step 2 until all states become distinguishable </a:t>
            </a:r>
          </a:p>
          <a:p>
            <a:pPr algn="l" rtl="0"/>
            <a:r>
              <a:rPr lang="en-US" dirty="0"/>
              <a:t>See group C</a:t>
            </a:r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52733"/>
              </p:ext>
            </p:extLst>
          </p:nvPr>
        </p:nvGraphicFramePr>
        <p:xfrm>
          <a:off x="1536732" y="3428999"/>
          <a:ext cx="6096000" cy="19442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S6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S1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In State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/>
                        <a:t>D</a:t>
                      </a:r>
                      <a:endParaRPr lang="ar-IQ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/>
                        <a:t>B</a:t>
                      </a:r>
                      <a:endParaRPr lang="ar-IQ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a</a:t>
                      </a:r>
                      <a:r>
                        <a:rPr lang="en-US" baseline="0" dirty="0"/>
                        <a:t> leads to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/>
                        <a:t>A</a:t>
                      </a:r>
                      <a:endParaRPr lang="ar-IQ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/>
                        <a:t>A</a:t>
                      </a:r>
                      <a:endParaRPr lang="ar-IQ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</a:t>
                      </a:r>
                      <a:r>
                        <a:rPr lang="en-US" baseline="0" dirty="0"/>
                        <a:t> leads to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265212" y="4077073"/>
            <a:ext cx="645760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/>
              <a:t>B</a:t>
            </a:r>
            <a:endParaRPr lang="ar-IQ" sz="3600" dirty="0"/>
          </a:p>
        </p:txBody>
      </p:sp>
      <p:sp>
        <p:nvSpPr>
          <p:cNvPr id="6" name="Oval 5"/>
          <p:cNvSpPr/>
          <p:nvPr/>
        </p:nvSpPr>
        <p:spPr>
          <a:xfrm>
            <a:off x="6300192" y="4077073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/>
              <a:t>D</a:t>
            </a:r>
            <a:endParaRPr lang="ar-IQ" sz="3600" dirty="0"/>
          </a:p>
        </p:txBody>
      </p:sp>
      <p:sp>
        <p:nvSpPr>
          <p:cNvPr id="8" name="Rectangle 7"/>
          <p:cNvSpPr/>
          <p:nvPr/>
        </p:nvSpPr>
        <p:spPr>
          <a:xfrm>
            <a:off x="430032" y="5805264"/>
            <a:ext cx="7670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/>
              <a:t>A = { S2, S7}       B = { S0, S4, S5}     C = {S1}</a:t>
            </a:r>
          </a:p>
          <a:p>
            <a:pPr algn="l" rtl="0"/>
            <a:r>
              <a:rPr lang="en-US" sz="2800" dirty="0"/>
              <a:t>D = {S3},   E = {S6}</a:t>
            </a:r>
            <a:endParaRPr lang="ar-IQ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332656"/>
            <a:ext cx="74543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/>
              <a:t>هنا </a:t>
            </a:r>
            <a:r>
              <a:rPr lang="en-US" sz="2400" dirty="0"/>
              <a:t>S1</a:t>
            </a:r>
            <a:r>
              <a:rPr lang="ar-IQ" sz="2400" dirty="0"/>
              <a:t> و </a:t>
            </a:r>
            <a:r>
              <a:rPr lang="en-US" sz="2400" dirty="0"/>
              <a:t>S2</a:t>
            </a:r>
            <a:r>
              <a:rPr lang="ar-IQ" sz="2400" dirty="0"/>
              <a:t> انتقلت الى عناصر في مجموعة </a:t>
            </a:r>
            <a:r>
              <a:rPr lang="en-US" sz="2400" dirty="0"/>
              <a:t>B</a:t>
            </a:r>
            <a:r>
              <a:rPr lang="ar-IQ" sz="2400" dirty="0"/>
              <a:t> و </a:t>
            </a:r>
            <a:r>
              <a:rPr lang="en-US" sz="2400" dirty="0"/>
              <a:t>D</a:t>
            </a:r>
            <a:r>
              <a:rPr lang="ar-IQ" sz="2400" dirty="0"/>
              <a:t> وبالتالي اصبحت مختلفة فيما بينها لذا قسمت مجموعتها الى مجموعتين </a:t>
            </a:r>
            <a:r>
              <a:rPr lang="en-US" sz="2400" dirty="0"/>
              <a:t>C</a:t>
            </a:r>
            <a:r>
              <a:rPr lang="ar-IQ" sz="2400" dirty="0"/>
              <a:t> و </a:t>
            </a:r>
            <a:r>
              <a:rPr lang="en-US" sz="2400" dirty="0"/>
              <a:t>E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78146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492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q_serif</vt:lpstr>
      <vt:lpstr>Times New Roman</vt:lpstr>
      <vt:lpstr>Verdana</vt:lpstr>
      <vt:lpstr>Office Theme</vt:lpstr>
      <vt:lpstr>DFA Minimization</vt:lpstr>
      <vt:lpstr>PowerPoint Presentation</vt:lpstr>
      <vt:lpstr>DFA Minimization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Abdulhussien</cp:lastModifiedBy>
  <cp:revision>13</cp:revision>
  <dcterms:created xsi:type="dcterms:W3CDTF">2018-03-24T10:49:43Z</dcterms:created>
  <dcterms:modified xsi:type="dcterms:W3CDTF">2019-03-19T18:20:46Z</dcterms:modified>
</cp:coreProperties>
</file>